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90" r:id="rId7"/>
    <p:sldId id="264" r:id="rId8"/>
    <p:sldId id="265" r:id="rId9"/>
    <p:sldId id="267" r:id="rId10"/>
    <p:sldId id="285" r:id="rId11"/>
    <p:sldId id="291" r:id="rId12"/>
    <p:sldId id="292" r:id="rId13"/>
    <p:sldId id="260" r:id="rId14"/>
    <p:sldId id="262" r:id="rId15"/>
    <p:sldId id="268" r:id="rId16"/>
    <p:sldId id="269" r:id="rId17"/>
    <p:sldId id="277" r:id="rId18"/>
    <p:sldId id="276" r:id="rId19"/>
    <p:sldId id="270" r:id="rId20"/>
    <p:sldId id="266" r:id="rId21"/>
    <p:sldId id="272" r:id="rId22"/>
    <p:sldId id="263" r:id="rId23"/>
    <p:sldId id="278" r:id="rId24"/>
    <p:sldId id="280" r:id="rId25"/>
    <p:sldId id="281" r:id="rId26"/>
    <p:sldId id="282" r:id="rId27"/>
    <p:sldId id="293" r:id="rId28"/>
    <p:sldId id="294" r:id="rId29"/>
    <p:sldId id="295" r:id="rId30"/>
    <p:sldId id="283" r:id="rId31"/>
    <p:sldId id="271" r:id="rId32"/>
    <p:sldId id="273" r:id="rId33"/>
    <p:sldId id="274" r:id="rId34"/>
    <p:sldId id="275" r:id="rId35"/>
  </p:sldIdLst>
  <p:sldSz cx="12192000" cy="6858000"/>
  <p:notesSz cx="7559675" cy="10691813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3"/>
    <p:restoredTop sz="94751"/>
  </p:normalViewPr>
  <p:slideViewPr>
    <p:cSldViewPr snapToGrid="0" snapToObjects="1">
      <p:cViewPr varScale="1">
        <p:scale>
          <a:sx n="106" d="100"/>
          <a:sy n="106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C4908-08BE-FE4E-842F-1C5989A69511}" type="datetimeFigureOut">
              <a:rPr lang="es-ES_tradnl" smtClean="0"/>
              <a:t>30/3/17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1520C-D050-3B43-999A-DF07B068C167}" type="slidenum">
              <a:rPr lang="es-ES_tradnl" smtClean="0"/>
              <a:t>‹Nr.›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303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520C-D050-3B43-999A-DF07B068C167}" type="slidenum">
              <a:rPr lang="es-ES_tradnl" smtClean="0"/>
              <a:t>7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776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520C-D050-3B43-999A-DF07B068C167}" type="slidenum">
              <a:rPr lang="es-ES_tradnl" smtClean="0"/>
              <a:t>30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7109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520C-D050-3B43-999A-DF07B068C167}" type="slidenum">
              <a:rPr lang="es-ES_tradnl" smtClean="0"/>
              <a:t>32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447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76" name="Imagen 75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  <p:pic>
        <p:nvPicPr>
          <p:cNvPr id="77" name="Imagen 76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09680" y="4464000"/>
            <a:ext cx="9143640" cy="16412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600" b="0" strike="noStrike" spc="-299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 para editar título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45B7DDC-46EB-4928-88B5-0D35218BF61E}" type="datetime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30/3/17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161CDF9-DA83-41DB-A00F-DC57BB4BACF5}" type="slidenum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‹Nr.›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Pulse para editar el formato de esquema del texto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Segundo nivel del esquema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Tercer nivel del esquema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Cuarto nivel del esquema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Quinto nivel del esquema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Sexto nivel del esquema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 para editar título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Pulse para editar el formato de esquema del texto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Segundo nivel del esquema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Tercer nivel del esquema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Cuarto nivel del esquema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Quinto nivel del esquema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Sexto nivel del esquema</a:t>
            </a:r>
          </a:p>
          <a:p>
            <a:pPr marL="228600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Séptimo nivel del esquemaHaga clic para modificar el estilo de texto del patrón</a:t>
            </a:r>
          </a:p>
          <a:p>
            <a:pPr marL="685800" lvl="1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Segundo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143000" lvl="2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Tercer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600200" lvl="3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Cuarto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057400" lvl="4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Quinto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FCC2F2A-D05A-4AA3-96CE-B9C0C38B3471}" type="datetime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30/3/17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81C4D7B-427E-40D8-A481-AD73F478C0B6}" type="slidenum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‹Nr.›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apps.webofknowledge.com/full_record.do?product=UA&amp;search_mode=GeneralSearch&amp;qid=49&amp;SID=Q2Kf26jalZsWvPpo3Sm&amp;page=1&amp;doc=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409253" y="946672"/>
            <a:ext cx="9470838" cy="485157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“APLICACIÓN DE LAS REDES </a:t>
            </a:r>
            <a:endParaRPr lang="es-ES_tradnl" sz="4000" b="1" dirty="0" smtClean="0">
              <a:solidFill>
                <a:schemeClr val="bg1"/>
              </a:solidFill>
            </a:endParaRPr>
          </a:p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ARTIFICIALES </a:t>
            </a:r>
            <a:r>
              <a:rPr lang="es-ES_tradnl" sz="4000" b="1" dirty="0">
                <a:solidFill>
                  <a:schemeClr val="bg1"/>
                </a:solidFill>
              </a:rPr>
              <a:t>NEURONALES CONVOLUCIONALES EN </a:t>
            </a:r>
            <a:r>
              <a:rPr lang="es-ES_tradnl" sz="4000" b="1" dirty="0" smtClean="0">
                <a:solidFill>
                  <a:schemeClr val="bg1"/>
                </a:solidFill>
              </a:rPr>
              <a:t>CRIBADO </a:t>
            </a:r>
            <a:r>
              <a:rPr lang="es-ES_tradnl" sz="4000" b="1" dirty="0">
                <a:solidFill>
                  <a:schemeClr val="bg1"/>
                </a:solidFill>
              </a:rPr>
              <a:t>DE MASAS PARA EL DIAGNOSTICO SOSPECHA DE GLAUCOMA Y ALZHEIMER MEDIANTE TOMOGRAFIA COHERENCIA ÓPTICA”</a:t>
            </a:r>
            <a:endParaRPr lang="es-ES_tradnl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2277" y="365040"/>
            <a:ext cx="10515240" cy="1325160"/>
          </a:xfrm>
        </p:spPr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ABRAMOFF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" y="1825561"/>
            <a:ext cx="11563815" cy="475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</a:rPr>
              <a:t>BMO</a:t>
            </a:r>
            <a:endParaRPr lang="es-ES_tradnl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2932771" y="1825560"/>
            <a:ext cx="6389650" cy="4350960"/>
          </a:xfrm>
        </p:spPr>
        <p:txBody>
          <a:bodyPr/>
          <a:lstStyle/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08" y="1690200"/>
            <a:ext cx="7014116" cy="50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119960" y="182556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0" y="197692"/>
            <a:ext cx="7282533" cy="6520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1126680" y="0"/>
            <a:ext cx="11065320" cy="51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1" y="505610"/>
            <a:ext cx="10858471" cy="588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75304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2800" b="1" dirty="0" smtClean="0">
              <a:solidFill>
                <a:schemeClr val="bg1"/>
              </a:solidFill>
            </a:endParaRPr>
          </a:p>
          <a:p>
            <a:pPr lvl="0"/>
            <a:r>
              <a:rPr lang="es-ES_tradnl" sz="3600" b="1" dirty="0" smtClean="0">
                <a:solidFill>
                  <a:schemeClr val="bg1"/>
                </a:solidFill>
              </a:rPr>
              <a:t>Comprobar </a:t>
            </a:r>
            <a:r>
              <a:rPr lang="es-ES_tradnl" sz="3600" b="1" dirty="0">
                <a:solidFill>
                  <a:schemeClr val="bg1"/>
                </a:solidFill>
              </a:rPr>
              <a:t>si hay relación entre OCT de hemicampos con BMO.</a:t>
            </a:r>
          </a:p>
          <a:p>
            <a:pPr lvl="0"/>
            <a:r>
              <a:rPr lang="es-ES_tradnl" sz="3600" b="1" dirty="0">
                <a:solidFill>
                  <a:schemeClr val="bg1"/>
                </a:solidFill>
              </a:rPr>
              <a:t>Intentar hacer una base normalizada del cubo macular.</a:t>
            </a: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" y="2947594"/>
            <a:ext cx="10263557" cy="3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165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97779" y="291303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 smtClean="0">
                <a:solidFill>
                  <a:schemeClr val="bg1"/>
                </a:solidFill>
              </a:rPr>
              <a:t>AUTOR</a:t>
            </a:r>
            <a:r>
              <a:rPr lang="es-ES_tradnl" sz="3600" b="1" dirty="0" smtClean="0">
                <a:solidFill>
                  <a:schemeClr val="bg1"/>
                </a:solidFill>
              </a:rPr>
              <a:t> 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3600" b="1" dirty="0" smtClean="0">
                <a:solidFill>
                  <a:schemeClr val="bg1"/>
                </a:solidFill>
              </a:rPr>
              <a:t>CHAUHAN</a:t>
            </a:r>
          </a:p>
          <a:p>
            <a:pPr lvl="0" algn="ctr"/>
            <a:r>
              <a:rPr lang="es-ES_tradnl" sz="3600" b="1" dirty="0" smtClean="0">
                <a:solidFill>
                  <a:schemeClr val="bg1"/>
                </a:solidFill>
              </a:rPr>
              <a:t>BALWANTRAY</a:t>
            </a:r>
          </a:p>
          <a:p>
            <a:pPr lvl="0" algn="ctr"/>
            <a:r>
              <a:rPr lang="es-ES_tradnl" sz="3600" b="1" dirty="0" smtClean="0">
                <a:solidFill>
                  <a:schemeClr val="bg1"/>
                </a:solidFill>
              </a:rPr>
              <a:t>CLAUDE F. BURGOYNE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algn="ctr"/>
            <a:r>
              <a:rPr lang="es-ES_tradnl" sz="3200" b="1" dirty="0">
                <a:solidFill>
                  <a:schemeClr val="bg1"/>
                </a:solidFill>
                <a:hlinkClick r:id="rId2"/>
              </a:rPr>
              <a:t>From Clinical Examination of the Optic Disc to Clinical Assessment of the Optic Nerve Head: AParadigm Change</a:t>
            </a:r>
            <a:endParaRPr lang="es-ES_tradnl" sz="3200" b="1" dirty="0">
              <a:solidFill>
                <a:schemeClr val="bg1"/>
              </a:solidFill>
            </a:endParaRPr>
          </a:p>
          <a:p>
            <a:pPr algn="ctr"/>
            <a:r>
              <a:rPr lang="es-ES_tradnl" sz="2000" dirty="0">
                <a:solidFill>
                  <a:schemeClr val="bg1"/>
                </a:solidFill>
              </a:rPr>
              <a:t>By: Chauhan, Balwantray C.; Burgoyne, Claude F.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</a:rPr>
              <a:t>AMERICAN JOURNAL OF OPHTHALMOLOGY  Volume: 156   Issue: 2   Pages: 218-227   Published: AUG 2013</a:t>
            </a:r>
          </a:p>
          <a:p>
            <a:endParaRPr lang="es-ES_tradnl" sz="3600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 smtClean="0">
                <a:solidFill>
                  <a:schemeClr val="bg1"/>
                </a:solidFill>
              </a:rPr>
              <a:t> </a:t>
            </a:r>
            <a:r>
              <a:rPr lang="es-ES_tradnl" sz="5400" b="1" dirty="0" smtClean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 smtClean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980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96325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 smtClean="0">
                <a:solidFill>
                  <a:schemeClr val="bg1"/>
                </a:solidFill>
              </a:rPr>
              <a:t>AUTOR</a:t>
            </a:r>
            <a:r>
              <a:rPr lang="es-ES_tradnl" sz="3600" b="1" dirty="0" smtClean="0">
                <a:solidFill>
                  <a:schemeClr val="bg1"/>
                </a:solidFill>
              </a:rPr>
              <a:t> 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3600" b="1" dirty="0" smtClean="0">
                <a:solidFill>
                  <a:schemeClr val="bg1"/>
                </a:solidFill>
              </a:rPr>
              <a:t>CHAUHAN</a:t>
            </a:r>
          </a:p>
          <a:p>
            <a:pPr lvl="0" algn="ctr"/>
            <a:r>
              <a:rPr lang="es-ES_tradnl" sz="3600" b="1" dirty="0" smtClean="0">
                <a:solidFill>
                  <a:schemeClr val="bg1"/>
                </a:solidFill>
              </a:rPr>
              <a:t>BALWANTRAY</a:t>
            </a:r>
          </a:p>
          <a:p>
            <a:pPr lvl="0" algn="ctr"/>
            <a:r>
              <a:rPr lang="es-ES_tradnl" sz="3600" b="1" dirty="0" smtClean="0">
                <a:solidFill>
                  <a:schemeClr val="bg1"/>
                </a:solidFill>
              </a:rPr>
              <a:t>CLAUDE F. BURGOYNE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 smtClean="0">
                <a:solidFill>
                  <a:schemeClr val="bg1"/>
                </a:solidFill>
              </a:rPr>
              <a:t> </a:t>
            </a:r>
            <a:r>
              <a:rPr lang="es-ES_tradnl" sz="5400" b="1" dirty="0" smtClean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 smtClean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37" y="3613397"/>
            <a:ext cx="7437864" cy="28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3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96325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 smtClean="0">
                <a:solidFill>
                  <a:schemeClr val="bg1"/>
                </a:solidFill>
              </a:rPr>
              <a:t>¿HACIA DÓNDE VA?</a:t>
            </a:r>
          </a:p>
          <a:p>
            <a:pPr lvl="0" algn="ctr"/>
            <a:endParaRPr lang="es-ES_tradnl" sz="3600" b="1" dirty="0" smtClean="0">
              <a:solidFill>
                <a:schemeClr val="bg1"/>
              </a:solidFill>
            </a:endParaRPr>
          </a:p>
          <a:p>
            <a:pPr lvl="0" algn="ctr"/>
            <a:endParaRPr lang="es-ES_tradnl" sz="40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 smtClean="0">
                <a:solidFill>
                  <a:schemeClr val="bg1"/>
                </a:solidFill>
              </a:rPr>
              <a:t>BMO</a:t>
            </a:r>
          </a:p>
          <a:p>
            <a:pPr lvl="0" algn="ctr"/>
            <a:r>
              <a:rPr lang="es-ES_tradnl" sz="4000" b="1" dirty="0" smtClean="0">
                <a:solidFill>
                  <a:schemeClr val="bg1"/>
                </a:solidFill>
              </a:rPr>
              <a:t>BRUCH MEMBRANE OPENING</a:t>
            </a:r>
          </a:p>
          <a:p>
            <a:pPr lvl="0" algn="ctr"/>
            <a:endParaRPr lang="es-ES_tradnl" sz="40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 smtClean="0">
                <a:solidFill>
                  <a:schemeClr val="bg1"/>
                </a:solidFill>
              </a:rPr>
              <a:t>ADAPTIVE OPTICS</a:t>
            </a:r>
            <a:endParaRPr lang="es-ES_tradnl" sz="40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 smtClean="0">
                <a:solidFill>
                  <a:schemeClr val="bg1"/>
                </a:solidFill>
              </a:rPr>
              <a:t> </a:t>
            </a:r>
            <a:r>
              <a:rPr lang="es-ES_tradnl" sz="5400" b="1" dirty="0" smtClean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 smtClean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962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96325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 algn="ctr"/>
            <a:r>
              <a:rPr lang="es-ES" sz="4000" b="1" cap="all" dirty="0">
                <a:solidFill>
                  <a:schemeClr val="bg1"/>
                </a:solidFill>
              </a:rPr>
              <a:t>Glaucoma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4000" b="1" cap="all" dirty="0" smtClean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Antecedentes </a:t>
            </a:r>
            <a:r>
              <a:rPr lang="es-ES" sz="3200" b="1" cap="all" dirty="0">
                <a:solidFill>
                  <a:schemeClr val="bg1"/>
                </a:solidFill>
              </a:rPr>
              <a:t>de la enfermedad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Patogenia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algn="ctr"/>
            <a:endParaRPr lang="es-ES" sz="3200" dirty="0" smtClean="0">
              <a:solidFill>
                <a:schemeClr val="bg1"/>
              </a:solidFill>
            </a:endParaRPr>
          </a:p>
          <a:p>
            <a:pPr algn="ctr"/>
            <a:r>
              <a:rPr lang="es-ES" sz="3200" dirty="0" smtClean="0">
                <a:solidFill>
                  <a:schemeClr val="bg1"/>
                </a:solidFill>
              </a:rPr>
              <a:t>   DIAGNÓSTICO</a:t>
            </a:r>
            <a:r>
              <a:rPr lang="es-ES_tradnl" sz="3200" dirty="0" smtClean="0"/>
              <a:t> </a:t>
            </a:r>
            <a:endParaRPr lang="es-ES_tradnl" sz="32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 smtClean="0">
                <a:solidFill>
                  <a:schemeClr val="bg1"/>
                </a:solidFill>
              </a:rPr>
              <a:t> </a:t>
            </a:r>
            <a:r>
              <a:rPr lang="es-ES_tradnl" sz="5400" b="1" dirty="0" smtClean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 smtClean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 smtClean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992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19393" y="489420"/>
            <a:ext cx="10515240" cy="59744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750456" y="1152000"/>
            <a:ext cx="11065320" cy="51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ctr"/>
            <a:r>
              <a:rPr lang="es-ES" sz="4000" b="1" cap="all" dirty="0">
                <a:solidFill>
                  <a:schemeClr val="bg1"/>
                </a:solidFill>
              </a:rPr>
              <a:t>Alzheimer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40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Antecedentes </a:t>
            </a:r>
            <a:r>
              <a:rPr lang="es-ES" sz="3200" b="1" cap="all" dirty="0">
                <a:solidFill>
                  <a:schemeClr val="bg1"/>
                </a:solidFill>
              </a:rPr>
              <a:t>de la enfermedad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Patogenia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algn="ctr"/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</a:rPr>
              <a:t>  </a:t>
            </a:r>
          </a:p>
          <a:p>
            <a:pPr algn="ctr"/>
            <a:r>
              <a:rPr lang="es-ES" sz="3200" b="1" dirty="0">
                <a:solidFill>
                  <a:schemeClr val="bg1"/>
                </a:solidFill>
              </a:rPr>
              <a:t> </a:t>
            </a:r>
            <a:r>
              <a:rPr lang="es-ES" sz="3200" b="1" dirty="0" smtClean="0">
                <a:solidFill>
                  <a:schemeClr val="bg1"/>
                </a:solidFill>
              </a:rPr>
              <a:t>  DIAGNÓSTICO</a:t>
            </a:r>
            <a:r>
              <a:rPr lang="es-ES_tradnl" sz="4000" b="1" dirty="0" smtClean="0">
                <a:solidFill>
                  <a:schemeClr val="bg1"/>
                </a:solidFill>
              </a:rPr>
              <a:t> </a:t>
            </a:r>
            <a:endParaRPr lang="en-US" sz="40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292282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INTRODUCCIÓN</a:t>
            </a:r>
            <a:endParaRPr lang="en-US" sz="40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119960" y="182556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s-ES" sz="3200" b="1" cap="all" dirty="0" smtClean="0">
                <a:solidFill>
                  <a:schemeClr val="bg1"/>
                </a:solidFill>
              </a:rPr>
              <a:t>1. Introducción</a:t>
            </a:r>
          </a:p>
          <a:p>
            <a:pPr lvl="0"/>
            <a:endParaRPr lang="es-ES_tradnl" sz="3200" b="1" cap="all" dirty="0">
              <a:solidFill>
                <a:schemeClr val="bg1"/>
              </a:solidFill>
            </a:endParaRPr>
          </a:p>
          <a:p>
            <a:pPr lvl="1"/>
            <a:r>
              <a:rPr lang="es-ES" sz="3000" b="1" cap="all" dirty="0" smtClean="0">
                <a:solidFill>
                  <a:schemeClr val="bg1"/>
                </a:solidFill>
              </a:rPr>
              <a:t>1.1 Idea </a:t>
            </a:r>
            <a:r>
              <a:rPr lang="es-ES" sz="3000" b="1" cap="all" dirty="0">
                <a:solidFill>
                  <a:schemeClr val="bg1"/>
                </a:solidFill>
              </a:rPr>
              <a:t>de tesis y objetivos</a:t>
            </a:r>
            <a:endParaRPr lang="es-ES_tradnl" sz="3000" b="1" cap="all" dirty="0">
              <a:solidFill>
                <a:schemeClr val="bg1"/>
              </a:solidFill>
            </a:endParaRPr>
          </a:p>
          <a:p>
            <a:pPr lvl="1"/>
            <a:r>
              <a:rPr lang="es-ES" sz="3000" b="1" cap="all" dirty="0" smtClean="0">
                <a:solidFill>
                  <a:schemeClr val="bg1"/>
                </a:solidFill>
              </a:rPr>
              <a:t>1,2 Medios </a:t>
            </a:r>
            <a:r>
              <a:rPr lang="es-ES" sz="3000" b="1" cap="all" dirty="0">
                <a:solidFill>
                  <a:schemeClr val="bg1"/>
                </a:solidFill>
              </a:rPr>
              <a:t>a </a:t>
            </a:r>
            <a:r>
              <a:rPr lang="es-ES" sz="3000" b="1" cap="all" dirty="0" smtClean="0">
                <a:solidFill>
                  <a:schemeClr val="bg1"/>
                </a:solidFill>
              </a:rPr>
              <a:t>utilizar</a:t>
            </a:r>
          </a:p>
          <a:p>
            <a:pPr lvl="1"/>
            <a:endParaRPr lang="es-ES_tradnl" sz="3200" b="1" cap="all" dirty="0">
              <a:solidFill>
                <a:schemeClr val="bg1"/>
              </a:solidFill>
            </a:endParaRPr>
          </a:p>
          <a:p>
            <a:pPr lvl="2"/>
            <a:r>
              <a:rPr lang="es-ES" sz="2800" b="1" cap="all" dirty="0" smtClean="0">
                <a:solidFill>
                  <a:schemeClr val="bg1"/>
                </a:solidFill>
              </a:rPr>
              <a:t>1.2.1 Campo </a:t>
            </a:r>
            <a:r>
              <a:rPr lang="es-ES" sz="2800" b="1" cap="all" dirty="0">
                <a:solidFill>
                  <a:schemeClr val="bg1"/>
                </a:solidFill>
              </a:rPr>
              <a:t>visual</a:t>
            </a:r>
            <a:endParaRPr lang="es-ES_tradnl" sz="2800" b="1" cap="all" dirty="0">
              <a:solidFill>
                <a:schemeClr val="bg1"/>
              </a:solidFill>
            </a:endParaRPr>
          </a:p>
          <a:p>
            <a:pPr lvl="2"/>
            <a:r>
              <a:rPr lang="es-ES" sz="2800" b="1" cap="all" dirty="0" smtClean="0">
                <a:solidFill>
                  <a:schemeClr val="bg1"/>
                </a:solidFill>
              </a:rPr>
              <a:t>1,2.2 Tomografía </a:t>
            </a:r>
            <a:r>
              <a:rPr lang="es-ES" sz="2800" b="1" cap="all" dirty="0">
                <a:solidFill>
                  <a:schemeClr val="bg1"/>
                </a:solidFill>
              </a:rPr>
              <a:t>de coherencia óptica</a:t>
            </a:r>
            <a:endParaRPr lang="es-ES_tradnl" sz="2800" b="1" cap="all" dirty="0">
              <a:solidFill>
                <a:schemeClr val="bg1"/>
              </a:solidFill>
            </a:endParaRPr>
          </a:p>
          <a:p>
            <a:pPr lvl="2"/>
            <a:r>
              <a:rPr lang="es-ES" sz="2800" b="1" cap="all" dirty="0" smtClean="0">
                <a:solidFill>
                  <a:schemeClr val="bg1"/>
                </a:solidFill>
              </a:rPr>
              <a:t>1,2.3  Inteligencia artificial</a:t>
            </a:r>
            <a:endParaRPr lang="es-ES_tradnl" sz="2800" b="1" cap="all" dirty="0">
              <a:solidFill>
                <a:schemeClr val="bg1"/>
              </a:solidFill>
            </a:endParaRPr>
          </a:p>
          <a:p>
            <a:pPr marL="228600" indent="-228240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20000" y="216000"/>
            <a:ext cx="10515240" cy="56487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88000" y="216000"/>
            <a:ext cx="11065320" cy="62373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ctr"/>
            <a:r>
              <a:rPr lang="es-ES" sz="4000" b="1" cap="all" dirty="0">
                <a:solidFill>
                  <a:schemeClr val="bg1"/>
                </a:solidFill>
              </a:rPr>
              <a:t>Materiales y métodos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Población </a:t>
            </a:r>
            <a:r>
              <a:rPr lang="es-ES" sz="3200" b="1" cap="all" dirty="0">
                <a:solidFill>
                  <a:schemeClr val="bg1"/>
                </a:solidFill>
              </a:rPr>
              <a:t>de glaucoma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Población </a:t>
            </a:r>
            <a:r>
              <a:rPr lang="es-ES" sz="3200" b="1" cap="all" dirty="0">
                <a:solidFill>
                  <a:schemeClr val="bg1"/>
                </a:solidFill>
              </a:rPr>
              <a:t>de Alzheimer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Tomografía </a:t>
            </a:r>
            <a:r>
              <a:rPr lang="es-ES" sz="3200" b="1" cap="all" dirty="0">
                <a:solidFill>
                  <a:schemeClr val="bg1"/>
                </a:solidFill>
              </a:rPr>
              <a:t>de coherencia óptica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Campos </a:t>
            </a:r>
            <a:r>
              <a:rPr lang="es-ES" sz="3200" b="1" cap="all" dirty="0">
                <a:solidFill>
                  <a:schemeClr val="bg1"/>
                </a:solidFill>
              </a:rPr>
              <a:t>visuales en población de glaucoma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 smtClean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 smtClean="0">
                <a:solidFill>
                  <a:schemeClr val="bg1"/>
                </a:solidFill>
              </a:rPr>
              <a:t>Medidas </a:t>
            </a:r>
            <a:r>
              <a:rPr lang="es-ES" sz="3200" b="1" cap="all" dirty="0">
                <a:solidFill>
                  <a:schemeClr val="bg1"/>
                </a:solidFill>
              </a:rPr>
              <a:t>en dos o más dimensiones (mapas de grosor oct): Deep Learning</a:t>
            </a:r>
            <a:endParaRPr lang="es-ES_tradnl" sz="3200" b="1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80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APLICACIÓN DE REDES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119960" y="139968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QUÉ RED USAR</a:t>
            </a:r>
          </a:p>
          <a:p>
            <a:pPr algn="ctr">
              <a:lnSpc>
                <a:spcPct val="90000"/>
              </a:lnSpc>
            </a:pPr>
            <a:endParaRPr lang="en-US" sz="32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INTRODUCCIÓN DE DATOS</a:t>
            </a:r>
          </a:p>
          <a:p>
            <a:pPr algn="ctr">
              <a:lnSpc>
                <a:spcPct val="90000"/>
              </a:lnSpc>
            </a:pPr>
            <a:endParaRPr lang="en-US" sz="32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ENSEÑAR A LA RED</a:t>
            </a:r>
          </a:p>
          <a:p>
            <a:pPr algn="ctr">
              <a:lnSpc>
                <a:spcPct val="90000"/>
              </a:lnSpc>
            </a:pPr>
            <a:endParaRPr lang="en-US" sz="32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CONCLUSIÓN DE LA 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1070517" y="1399680"/>
            <a:ext cx="10282803" cy="43989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s-ES_tradnl" sz="2800" dirty="0" smtClean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s-ES_tradnl" sz="4000" b="1" dirty="0" smtClean="0">
                <a:solidFill>
                  <a:schemeClr val="bg1"/>
                </a:solidFill>
              </a:rPr>
              <a:t>BARELLA</a:t>
            </a:r>
            <a:endParaRPr lang="es-ES_tradnl" sz="4000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s-ES_tradnl" sz="2800" dirty="0" smtClean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s-ES_tradnl" sz="2800" dirty="0">
              <a:solidFill>
                <a:schemeClr val="bg1"/>
              </a:solidFill>
            </a:endParaRPr>
          </a:p>
          <a:p>
            <a:pPr algn="ctr"/>
            <a:r>
              <a:rPr lang="es-ES_tradnl" sz="2800" dirty="0" smtClean="0">
                <a:solidFill>
                  <a:schemeClr val="bg1"/>
                </a:solidFill>
              </a:rPr>
              <a:t>ARTIFICIAL </a:t>
            </a:r>
            <a:r>
              <a:rPr lang="es-ES_tradnl" sz="2800" dirty="0">
                <a:solidFill>
                  <a:schemeClr val="bg1"/>
                </a:solidFill>
              </a:rPr>
              <a:t>INTELLIGENCE RESEARCH AND </a:t>
            </a:r>
            <a:r>
              <a:rPr lang="es-ES_tradnl" sz="2800" dirty="0" smtClean="0">
                <a:solidFill>
                  <a:schemeClr val="bg1"/>
                </a:solidFill>
              </a:rPr>
              <a:t>DEVELOPMENT</a:t>
            </a:r>
            <a:r>
              <a:rPr lang="es-ES_tradnl" sz="2800" dirty="0"/>
              <a:t/>
            </a:r>
            <a:br>
              <a:rPr lang="es-ES_tradnl" sz="2800" dirty="0"/>
            </a:br>
            <a:endParaRPr lang="es-ES_tradnl" sz="2800" dirty="0" smtClean="0"/>
          </a:p>
          <a:p>
            <a:pPr algn="ctr"/>
            <a:r>
              <a:rPr lang="es-ES_tradnl" dirty="0" smtClean="0">
                <a:solidFill>
                  <a:schemeClr val="bg1"/>
                </a:solidFill>
              </a:rPr>
              <a:t>MATERIALS </a:t>
            </a:r>
            <a:r>
              <a:rPr lang="es-ES_tradnl" dirty="0">
                <a:solidFill>
                  <a:schemeClr val="bg1"/>
                </a:solidFill>
              </a:rPr>
              <a:t>SCIENCE (130)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ENGINEERING (12)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COMPUTER SCIENCE (9)</a:t>
            </a:r>
          </a:p>
          <a:p>
            <a:pPr algn="ctr">
              <a:lnSpc>
                <a:spcPct val="90000"/>
              </a:lnSpc>
            </a:pPr>
            <a:endParaRPr lang="es-ES_tradnl" sz="2800" dirty="0" smtClean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n-US" sz="28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100485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BARELLA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4850781" y="5118410"/>
            <a:ext cx="6502540" cy="12266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2469547"/>
            <a:ext cx="10966061" cy="4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VIDOTTI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2285999" y="1690200"/>
            <a:ext cx="9067319" cy="4486319"/>
          </a:xfrm>
        </p:spPr>
        <p:txBody>
          <a:bodyPr/>
          <a:lstStyle/>
          <a:p>
            <a:pPr lvl="2"/>
            <a:r>
              <a:rPr lang="es-ES_tradnl" sz="2000" b="1" dirty="0" smtClean="0">
                <a:solidFill>
                  <a:schemeClr val="bg1"/>
                </a:solidFill>
              </a:rPr>
              <a:t>OPHTHALMOLOGY </a:t>
            </a:r>
            <a:r>
              <a:rPr lang="es-ES_tradnl" sz="2000" b="1" dirty="0">
                <a:solidFill>
                  <a:schemeClr val="bg1"/>
                </a:solidFill>
              </a:rPr>
              <a:t>(6</a:t>
            </a:r>
            <a:r>
              <a:rPr lang="es-ES_tradnl" sz="2000" b="1" dirty="0" smtClean="0">
                <a:solidFill>
                  <a:schemeClr val="bg1"/>
                </a:solidFill>
              </a:rPr>
              <a:t>)</a:t>
            </a:r>
          </a:p>
          <a:p>
            <a:pPr lvl="2"/>
            <a:r>
              <a:rPr lang="es-ES_tradnl" sz="2000" b="1" dirty="0" smtClean="0">
                <a:solidFill>
                  <a:schemeClr val="bg1"/>
                </a:solidFill>
              </a:rPr>
              <a:t>               </a:t>
            </a:r>
          </a:p>
          <a:p>
            <a:pPr lvl="2"/>
            <a:r>
              <a:rPr lang="es-ES_tradnl" sz="2000" b="1" dirty="0" smtClean="0">
                <a:solidFill>
                  <a:schemeClr val="bg1"/>
                </a:solidFill>
              </a:rPr>
              <a:t>GERIATRICS </a:t>
            </a:r>
            <a:r>
              <a:rPr lang="es-ES_tradnl" sz="2000" b="1" dirty="0">
                <a:solidFill>
                  <a:schemeClr val="bg1"/>
                </a:solidFill>
              </a:rPr>
              <a:t>GERONTOLOGY (</a:t>
            </a:r>
            <a:r>
              <a:rPr lang="es-ES_tradnl" sz="2000" b="1" dirty="0" smtClean="0">
                <a:solidFill>
                  <a:schemeClr val="bg1"/>
                </a:solidFill>
              </a:rPr>
              <a:t>4)</a:t>
            </a:r>
          </a:p>
          <a:p>
            <a:pPr lvl="2"/>
            <a:endParaRPr lang="es-ES_tradnl" sz="2000" b="1" dirty="0" smtClean="0">
              <a:solidFill>
                <a:schemeClr val="bg1"/>
              </a:solidFill>
            </a:endParaRPr>
          </a:p>
          <a:p>
            <a:pPr lvl="2"/>
            <a:r>
              <a:rPr lang="es-ES_tradnl" sz="2000" b="1" dirty="0" smtClean="0">
                <a:solidFill>
                  <a:schemeClr val="bg1"/>
                </a:solidFill>
              </a:rPr>
              <a:t>RADIOLOGY </a:t>
            </a:r>
            <a:r>
              <a:rPr lang="es-ES_tradnl" sz="2000" b="1" dirty="0">
                <a:solidFill>
                  <a:schemeClr val="bg1"/>
                </a:solidFill>
              </a:rPr>
              <a:t>NUCLEAR MEDICINE MEDICAL IMAGING (</a:t>
            </a:r>
            <a:r>
              <a:rPr lang="es-ES_tradnl" sz="2000" b="1" dirty="0" smtClean="0">
                <a:solidFill>
                  <a:schemeClr val="bg1"/>
                </a:solidFill>
              </a:rPr>
              <a:t>3)</a:t>
            </a:r>
          </a:p>
          <a:p>
            <a:pPr lvl="2"/>
            <a:endParaRPr lang="es-ES_tradnl" sz="2000" b="1" dirty="0" smtClean="0">
              <a:solidFill>
                <a:schemeClr val="bg1"/>
              </a:solidFill>
            </a:endParaRPr>
          </a:p>
          <a:p>
            <a:pPr lvl="2"/>
            <a:r>
              <a:rPr lang="es-ES_tradnl" sz="2000" b="1" dirty="0" smtClean="0">
                <a:solidFill>
                  <a:schemeClr val="bg1"/>
                </a:solidFill>
              </a:rPr>
              <a:t>PHYSIOLOGY </a:t>
            </a:r>
            <a:r>
              <a:rPr lang="es-ES_tradnl" sz="2000" b="1" dirty="0">
                <a:solidFill>
                  <a:schemeClr val="bg1"/>
                </a:solidFill>
              </a:rPr>
              <a:t>(</a:t>
            </a:r>
            <a:r>
              <a:rPr lang="es-ES_tradnl" sz="2000" b="1" dirty="0" smtClean="0">
                <a:solidFill>
                  <a:schemeClr val="bg1"/>
                </a:solidFill>
              </a:rPr>
              <a:t>2)</a:t>
            </a:r>
          </a:p>
          <a:p>
            <a:pPr lvl="2"/>
            <a:endParaRPr lang="es-ES_tradnl" sz="2000" b="1" dirty="0" smtClean="0">
              <a:solidFill>
                <a:schemeClr val="bg1"/>
              </a:solidFill>
            </a:endParaRPr>
          </a:p>
          <a:p>
            <a:pPr lvl="2"/>
            <a:r>
              <a:rPr lang="es-ES_tradnl" sz="2000" b="1" dirty="0" smtClean="0">
                <a:solidFill>
                  <a:schemeClr val="bg1"/>
                </a:solidFill>
              </a:rPr>
              <a:t>NEUROSCIENCES </a:t>
            </a:r>
            <a:r>
              <a:rPr lang="es-ES_tradnl" sz="2000" b="1" dirty="0">
                <a:solidFill>
                  <a:schemeClr val="bg1"/>
                </a:solidFill>
              </a:rPr>
              <a:t>NEUROLOGY (2)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6000" b="1" dirty="0" smtClean="0">
                <a:solidFill>
                  <a:schemeClr val="bg1"/>
                </a:solidFill>
              </a:rPr>
              <a:t>?</a:t>
            </a:r>
            <a:endParaRPr lang="es-ES_tradn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</a:rPr>
              <a:t>VIDOTTI</a:t>
            </a:r>
            <a:endParaRPr lang="es-ES_tradnl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5" y="1825560"/>
            <a:ext cx="11273315" cy="44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LEARNIG MACHINES AND GLAUCOMA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is-IS" b="1" dirty="0"/>
              <a:t/>
            </a:r>
            <a:br>
              <a:rPr lang="is-IS" b="1" dirty="0"/>
            </a:br>
            <a:endParaRPr lang="is-IS" b="1" dirty="0"/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2014 (18)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2015 (16)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2016 (15)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2012 (12)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2013 (11)</a:t>
            </a:r>
          </a:p>
          <a:p>
            <a:r>
              <a:rPr lang="is-IS" dirty="0"/>
              <a:t/>
            </a:r>
            <a:br>
              <a:rPr lang="is-IS" dirty="0"/>
            </a:b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01360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OCT AND GLAUCOMA AND BMO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algn="ctr"/>
            <a:endParaRPr lang="is-IS" b="1" dirty="0" smtClean="0">
              <a:solidFill>
                <a:schemeClr val="bg1"/>
              </a:solidFill>
            </a:endParaRPr>
          </a:p>
          <a:p>
            <a:pPr algn="ctr"/>
            <a:endParaRPr lang="is-IS" b="1" dirty="0" smtClean="0">
              <a:solidFill>
                <a:schemeClr val="bg1"/>
              </a:solidFill>
            </a:endParaRPr>
          </a:p>
          <a:p>
            <a:pPr algn="ctr"/>
            <a:r>
              <a:rPr lang="is-IS" b="1" dirty="0" smtClean="0">
                <a:solidFill>
                  <a:schemeClr val="bg1"/>
                </a:solidFill>
              </a:rPr>
              <a:t>2016 </a:t>
            </a:r>
            <a:r>
              <a:rPr lang="is-IS" b="1" dirty="0">
                <a:solidFill>
                  <a:schemeClr val="bg1"/>
                </a:solidFill>
              </a:rPr>
              <a:t>(12)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2015 (11)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2014 (8)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2017 (5</a:t>
            </a:r>
            <a:r>
              <a:rPr lang="is-IS" b="1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 </a:t>
            </a:r>
            <a:r>
              <a:rPr lang="is-IS" b="1" dirty="0" smtClean="0">
                <a:solidFill>
                  <a:schemeClr val="bg1"/>
                </a:solidFill>
              </a:rPr>
              <a:t>2012 (3)</a:t>
            </a:r>
          </a:p>
          <a:p>
            <a:r>
              <a:rPr lang="is-IS" dirty="0" smtClean="0"/>
              <a:t/>
            </a:r>
            <a:br>
              <a:rPr lang="is-IS" dirty="0" smtClean="0"/>
            </a:br>
            <a:endParaRPr lang="is-IS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692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 REDES NEURONALES AND GLAUCOMA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is-IS" b="1" dirty="0"/>
              <a:t/>
            </a:r>
            <a:br>
              <a:rPr lang="is-IS" b="1" dirty="0"/>
            </a:br>
            <a:endParaRPr lang="is-IS" b="1" dirty="0"/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2015 (6)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2007 (4)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2016 (2)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2013 (2)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2012 (2)</a:t>
            </a:r>
          </a:p>
          <a:p>
            <a:r>
              <a:rPr lang="is-IS" dirty="0"/>
              <a:t/>
            </a:r>
            <a:br>
              <a:rPr lang="is-IS" dirty="0"/>
            </a:br>
            <a:endParaRPr lang="is-IS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77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 smtClean="0">
                <a:solidFill>
                  <a:schemeClr val="bg1"/>
                </a:solidFill>
              </a:rPr>
              <a:t>HACIA DÓNDE VA ?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b="1" dirty="0" smtClean="0">
                <a:solidFill>
                  <a:schemeClr val="bg1"/>
                </a:solidFill>
              </a:rPr>
              <a:t>LEARNING MACHINES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b="1" dirty="0" smtClean="0">
                <a:solidFill>
                  <a:schemeClr val="bg1"/>
                </a:solidFill>
              </a:rPr>
              <a:t>BMO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000" b="1" dirty="0" smtClean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b="1" dirty="0" smtClean="0">
                <a:solidFill>
                  <a:schemeClr val="bg1"/>
                </a:solidFill>
              </a:rPr>
              <a:t>ADAPTAVE OPTICS</a:t>
            </a:r>
            <a:endParaRPr lang="es-ES_tradnl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3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97902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lvl="1">
              <a:lnSpc>
                <a:spcPct val="90000"/>
              </a:lnSpc>
            </a:pPr>
            <a:r>
              <a:rPr lang="es-ES" sz="3000" b="1" cap="all" dirty="0" smtClean="0">
                <a:solidFill>
                  <a:schemeClr val="bg1"/>
                </a:solidFill>
              </a:rPr>
              <a:t> </a:t>
            </a:r>
            <a:r>
              <a:rPr lang="es-ES" sz="3200" b="1" cap="all" dirty="0">
                <a:solidFill>
                  <a:schemeClr val="bg1"/>
                </a:solidFill>
              </a:rPr>
              <a:t>1.1 </a:t>
            </a:r>
            <a:r>
              <a:rPr lang="es-ES" sz="4000" b="1" cap="all" dirty="0">
                <a:solidFill>
                  <a:schemeClr val="bg1"/>
                </a:solidFill>
              </a:rPr>
              <a:t>Idea de tesis y objetivos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849855" y="1516828"/>
            <a:ext cx="10416314" cy="490084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es-ES_tradnl" sz="3200" dirty="0" smtClean="0">
                <a:solidFill>
                  <a:schemeClr val="bg1"/>
                </a:solidFill>
              </a:rPr>
              <a:t>.-  Mediante </a:t>
            </a:r>
            <a:r>
              <a:rPr lang="es-ES_tradnl" sz="3200" dirty="0">
                <a:solidFill>
                  <a:schemeClr val="bg1"/>
                </a:solidFill>
              </a:rPr>
              <a:t>redes convolucionales </a:t>
            </a:r>
            <a:r>
              <a:rPr lang="es-ES_tradnl" sz="3200" dirty="0" smtClean="0">
                <a:solidFill>
                  <a:schemeClr val="bg1"/>
                </a:solidFill>
              </a:rPr>
              <a:t>desarrollar </a:t>
            </a: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 smtClean="0">
                <a:solidFill>
                  <a:schemeClr val="bg1"/>
                </a:solidFill>
              </a:rPr>
              <a:t>algoritmo </a:t>
            </a:r>
            <a:r>
              <a:rPr lang="es-ES_tradnl" sz="3200" dirty="0">
                <a:solidFill>
                  <a:schemeClr val="bg1"/>
                </a:solidFill>
              </a:rPr>
              <a:t>para predicción de estados V, A, R. </a:t>
            </a:r>
            <a:endParaRPr lang="es-ES_tradnl" sz="3200" dirty="0" smtClean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>
                <a:solidFill>
                  <a:schemeClr val="bg1"/>
                </a:solidFill>
              </a:rPr>
              <a:t>R</a:t>
            </a:r>
            <a:r>
              <a:rPr lang="es-ES_tradnl" sz="3200" dirty="0" smtClean="0">
                <a:solidFill>
                  <a:schemeClr val="bg1"/>
                </a:solidFill>
              </a:rPr>
              <a:t>elacionando las medidas de la segmentación del </a:t>
            </a: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 smtClean="0">
                <a:solidFill>
                  <a:schemeClr val="bg1"/>
                </a:solidFill>
              </a:rPr>
              <a:t>cubo macular con el anillo neuroretiniano, hemicampos</a:t>
            </a:r>
            <a:r>
              <a:rPr lang="es-ES_tradnl" sz="3200" dirty="0">
                <a:solidFill>
                  <a:schemeClr val="bg1"/>
                </a:solidFill>
              </a:rPr>
              <a:t>, </a:t>
            </a:r>
            <a:endParaRPr lang="es-ES_tradnl" sz="3200" dirty="0" smtClean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 smtClean="0">
                <a:solidFill>
                  <a:schemeClr val="bg1"/>
                </a:solidFill>
              </a:rPr>
              <a:t>edad</a:t>
            </a:r>
            <a:r>
              <a:rPr lang="es-ES_tradnl" sz="3200" dirty="0">
                <a:solidFill>
                  <a:schemeClr val="bg1"/>
                </a:solidFill>
              </a:rPr>
              <a:t>, </a:t>
            </a:r>
            <a:r>
              <a:rPr lang="es-ES_tradnl" sz="3200" dirty="0" smtClean="0">
                <a:solidFill>
                  <a:schemeClr val="bg1"/>
                </a:solidFill>
              </a:rPr>
              <a:t>sexo</a:t>
            </a:r>
            <a:r>
              <a:rPr lang="en-US" sz="3200" b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 </a:t>
            </a:r>
            <a:r>
              <a:rPr lang="is-IS" sz="3200" b="1" strike="noStrike" spc="-1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…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20000" y="216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 smtClean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QUÉ HACER CON LA RED ?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88000" y="1152000"/>
            <a:ext cx="11065320" cy="51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800" b="1" strike="noStrike" spc="-1" dirty="0" smtClean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ENSEÑAR </a:t>
            </a: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 LA RED</a:t>
            </a: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 usarán como sets de entrenamiento diagnósticos previos de Glaucoma, Alzheimer y pacientes sanos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Método de entrenamiento: Backpropagation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 smtClean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Función </a:t>
            </a: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objetivo a minimizar: Crosentropía (Minimización del error de diagnóstico)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Input: Parámetros OCT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Output: Diagnóstico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CONCLUSIÓN DE LA RED</a:t>
            </a: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Serán aplicados distintos métodos (Feed Forward Neural Network, Convolutional Neural Network) para comparar </a:t>
            </a:r>
            <a:r>
              <a:rPr lang="en-US" sz="2800" b="1" strike="noStrike" spc="-1" dirty="0" smtClean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su </a:t>
            </a: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potencial como herramienta de diagnóstico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00022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07885" y="261257"/>
            <a:ext cx="10218057" cy="553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4000" b="1" kern="0" cap="all" spc="70" dirty="0">
                <a:solidFill>
                  <a:schemeClr val="bg1"/>
                </a:solidFill>
                <a:latin typeface="Cambria" charset="0"/>
              </a:rPr>
              <a:t> </a:t>
            </a:r>
            <a:r>
              <a:rPr lang="es-ES" sz="4000" b="1" kern="0" cap="all" spc="70" dirty="0" smtClean="0">
                <a:solidFill>
                  <a:schemeClr val="bg1"/>
                </a:solidFill>
                <a:latin typeface="+mj-lt"/>
              </a:rPr>
              <a:t>Resultados</a:t>
            </a:r>
            <a:endParaRPr lang="es-ES_tradnl" sz="4000" b="1" kern="0" cap="all" spc="70" dirty="0" smtClean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 smtClean="0">
                <a:solidFill>
                  <a:schemeClr val="bg1"/>
                </a:solidFill>
                <a:latin typeface="+mj-lt"/>
              </a:rPr>
              <a:t>topográficos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Población sana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Población glaucomatosa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Población Alzheimer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Aplicación de red neuronal artificial convolucionada</a:t>
            </a:r>
            <a:endParaRPr lang="es-ES_tradnl" sz="3200" b="1" kern="0" cap="all" spc="7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654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1486" y="408583"/>
            <a:ext cx="10946920" cy="4714960"/>
          </a:xfrm>
        </p:spPr>
        <p:txBody>
          <a:bodyPr/>
          <a:lstStyle/>
          <a:p>
            <a:pPr lvl="0" algn="ctr"/>
            <a:r>
              <a:rPr lang="es-ES" sz="4000" b="1" cap="all" dirty="0" smtClean="0">
                <a:solidFill>
                  <a:schemeClr val="bg1"/>
                </a:solidFill>
              </a:rPr>
              <a:t/>
            </a:r>
            <a:br>
              <a:rPr lang="es-ES" sz="4000" b="1" cap="all" dirty="0" smtClean="0">
                <a:solidFill>
                  <a:schemeClr val="bg1"/>
                </a:solidFill>
              </a:rPr>
            </a:br>
            <a:r>
              <a:rPr lang="es-ES" sz="4000" b="1" cap="all" dirty="0">
                <a:solidFill>
                  <a:schemeClr val="bg1"/>
                </a:solidFill>
              </a:rPr>
              <a:t/>
            </a:r>
            <a:br>
              <a:rPr lang="es-ES" sz="4000" b="1" cap="all" dirty="0">
                <a:solidFill>
                  <a:schemeClr val="bg1"/>
                </a:solidFill>
              </a:rPr>
            </a:br>
            <a:r>
              <a:rPr lang="es-ES" sz="4000" b="1" cap="all" dirty="0" smtClean="0">
                <a:solidFill>
                  <a:schemeClr val="bg1"/>
                </a:solidFill>
              </a:rPr>
              <a:t/>
            </a:r>
            <a:br>
              <a:rPr lang="es-ES" sz="4000" b="1" cap="all" dirty="0" smtClean="0">
                <a:solidFill>
                  <a:schemeClr val="bg1"/>
                </a:solidFill>
              </a:rPr>
            </a:br>
            <a:r>
              <a:rPr lang="es-ES" sz="4000" b="1" cap="all" dirty="0">
                <a:solidFill>
                  <a:schemeClr val="bg1"/>
                </a:solidFill>
              </a:rPr>
              <a:t/>
            </a:r>
            <a:br>
              <a:rPr lang="es-ES" sz="4000" b="1" cap="all" dirty="0">
                <a:solidFill>
                  <a:schemeClr val="bg1"/>
                </a:solidFill>
              </a:rPr>
            </a:br>
            <a:r>
              <a:rPr lang="es-ES" sz="4000" b="1" cap="all" dirty="0" smtClean="0">
                <a:solidFill>
                  <a:schemeClr val="bg1"/>
                </a:solidFill>
              </a:rPr>
              <a:t>Análisis</a:t>
            </a:r>
            <a:br>
              <a:rPr lang="es-ES" sz="4000" b="1" cap="all" dirty="0" smtClean="0">
                <a:solidFill>
                  <a:schemeClr val="bg1"/>
                </a:solidFill>
              </a:rPr>
            </a:br>
            <a:r>
              <a:rPr lang="es-ES_tradnl" b="1" cap="all" dirty="0"/>
              <a:t/>
            </a:r>
            <a:br>
              <a:rPr lang="es-ES_tradnl" b="1" cap="all" dirty="0"/>
            </a:br>
            <a:r>
              <a:rPr lang="es-ES_tradnl" b="1" cap="all" dirty="0" smtClean="0"/>
              <a:t/>
            </a:r>
            <a:br>
              <a:rPr lang="es-ES_tradnl" b="1" cap="all" dirty="0" smtClean="0"/>
            </a:br>
            <a:r>
              <a:rPr lang="es-ES_tradnl" b="1" cap="all" dirty="0"/>
              <a:t/>
            </a:r>
            <a:br>
              <a:rPr lang="es-ES_tradnl" b="1" cap="all" dirty="0"/>
            </a:br>
            <a:r>
              <a:rPr lang="es-ES" sz="3200" b="1" cap="all" dirty="0" smtClean="0">
                <a:solidFill>
                  <a:schemeClr val="bg1"/>
                </a:solidFill>
              </a:rPr>
              <a:t>Análisis </a:t>
            </a:r>
            <a:r>
              <a:rPr lang="es-ES" sz="3200" b="1" cap="all" dirty="0">
                <a:solidFill>
                  <a:schemeClr val="bg1"/>
                </a:solidFill>
              </a:rPr>
              <a:t>de resultados en población sana</a:t>
            </a:r>
            <a:r>
              <a:rPr lang="es-ES_tradnl" sz="3200" b="1" cap="all" dirty="0">
                <a:solidFill>
                  <a:schemeClr val="bg1"/>
                </a:solidFill>
              </a:rPr>
              <a:t/>
            </a:r>
            <a:br>
              <a:rPr lang="es-ES_tradnl" sz="3200" b="1" cap="all" dirty="0">
                <a:solidFill>
                  <a:schemeClr val="bg1"/>
                </a:solidFill>
              </a:rPr>
            </a:br>
            <a:r>
              <a:rPr lang="es-ES_tradnl" sz="3200" b="1" cap="all" dirty="0" smtClean="0">
                <a:solidFill>
                  <a:schemeClr val="bg1"/>
                </a:solidFill>
              </a:rPr>
              <a:t/>
            </a:r>
            <a:br>
              <a:rPr lang="es-ES_tradnl" sz="3200" b="1" cap="all" dirty="0" smtClean="0">
                <a:solidFill>
                  <a:schemeClr val="bg1"/>
                </a:solidFill>
              </a:rPr>
            </a:br>
            <a:r>
              <a:rPr lang="es-ES" sz="3200" b="1" cap="all" dirty="0" smtClean="0">
                <a:solidFill>
                  <a:schemeClr val="bg1"/>
                </a:solidFill>
              </a:rPr>
              <a:t>Análisis </a:t>
            </a:r>
            <a:r>
              <a:rPr lang="es-ES" sz="3200" b="1" cap="all" dirty="0">
                <a:solidFill>
                  <a:schemeClr val="bg1"/>
                </a:solidFill>
              </a:rPr>
              <a:t>de resultados en población glaucomatosa</a:t>
            </a:r>
            <a:r>
              <a:rPr lang="es-ES_tradnl" sz="3200" b="1" cap="all" dirty="0">
                <a:solidFill>
                  <a:schemeClr val="bg1"/>
                </a:solidFill>
              </a:rPr>
              <a:t/>
            </a:r>
            <a:br>
              <a:rPr lang="es-ES_tradnl" sz="3200" b="1" cap="all" dirty="0">
                <a:solidFill>
                  <a:schemeClr val="bg1"/>
                </a:solidFill>
              </a:rPr>
            </a:br>
            <a:r>
              <a:rPr lang="es-ES_tradnl" sz="3200" b="1" cap="all" dirty="0" smtClean="0">
                <a:solidFill>
                  <a:schemeClr val="bg1"/>
                </a:solidFill>
              </a:rPr>
              <a:t/>
            </a:r>
            <a:br>
              <a:rPr lang="es-ES_tradnl" sz="3200" b="1" cap="all" dirty="0" smtClean="0">
                <a:solidFill>
                  <a:schemeClr val="bg1"/>
                </a:solidFill>
              </a:rPr>
            </a:br>
            <a:r>
              <a:rPr lang="es-ES" sz="3200" b="1" cap="all" dirty="0" smtClean="0">
                <a:solidFill>
                  <a:schemeClr val="bg1"/>
                </a:solidFill>
              </a:rPr>
              <a:t>Análisis </a:t>
            </a:r>
            <a:r>
              <a:rPr lang="es-ES" sz="3200" b="1" cap="all" dirty="0">
                <a:solidFill>
                  <a:schemeClr val="bg1"/>
                </a:solidFill>
              </a:rPr>
              <a:t>de resultados en población con Alzheimer</a:t>
            </a:r>
            <a:r>
              <a:rPr lang="es-ES_tradnl" b="1" cap="all" dirty="0"/>
              <a:t/>
            </a:r>
            <a:br>
              <a:rPr lang="es-ES_tradnl" b="1" cap="all" dirty="0"/>
            </a:br>
            <a:r>
              <a:rPr lang="es-ES_tradnl" b="1" cap="all" dirty="0"/>
              <a:t/>
            </a:r>
            <a:br>
              <a:rPr lang="es-ES_tradnl" b="1" cap="all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80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870857" y="217714"/>
            <a:ext cx="10482463" cy="5958806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6000" b="1" dirty="0" smtClean="0">
                <a:solidFill>
                  <a:schemeClr val="bg1"/>
                </a:solidFill>
              </a:rPr>
              <a:t>CONCLUSIONES</a:t>
            </a:r>
            <a:endParaRPr lang="es-ES_tradnl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2"/>
          <p:cNvSpPr txBox="1"/>
          <p:nvPr/>
        </p:nvSpPr>
        <p:spPr>
          <a:xfrm>
            <a:off x="839867" y="1040513"/>
            <a:ext cx="10456317" cy="52264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4000" b="1" spc="-1" dirty="0" smtClean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SEGMENTACIÓN CAPAS DE LA RETINA Y GLAUCOMA</a:t>
            </a:r>
          </a:p>
          <a:p>
            <a:pPr algn="ctr"/>
            <a:endParaRPr lang="is-IS" sz="3200" b="1" smtClean="0">
              <a:solidFill>
                <a:schemeClr val="bg1"/>
              </a:solidFill>
            </a:endParaRPr>
          </a:p>
          <a:p>
            <a:pPr algn="ctr"/>
            <a:r>
              <a:rPr lang="is-IS" sz="3200" b="1" smtClean="0">
                <a:solidFill>
                  <a:schemeClr val="bg1"/>
                </a:solidFill>
              </a:rPr>
              <a:t>2015 </a:t>
            </a:r>
            <a:r>
              <a:rPr lang="is-IS" sz="3200" b="1">
                <a:solidFill>
                  <a:schemeClr val="bg1"/>
                </a:solidFill>
              </a:rPr>
              <a:t>(103)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2016 (63)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2014 (53)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2013 (50)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2012 (36)</a:t>
            </a:r>
          </a:p>
          <a:p>
            <a:r>
              <a:rPr lang="is-IS" sz="4000"/>
              <a:t/>
            </a:r>
            <a:br>
              <a:rPr lang="is-IS" sz="4000"/>
            </a:br>
            <a:endParaRPr lang="is-IS" sz="4000"/>
          </a:p>
          <a:p>
            <a:endParaRPr lang="en-US" sz="40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2"/>
          <p:cNvSpPr txBox="1"/>
          <p:nvPr/>
        </p:nvSpPr>
        <p:spPr>
          <a:xfrm>
            <a:off x="851019" y="164268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" y="0"/>
            <a:ext cx="1207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493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119960" y="182556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29091"/>
            <a:ext cx="10058400" cy="65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701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" y="365040"/>
            <a:ext cx="11516982" cy="62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36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75304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s-ES_tradnl" sz="3600" b="1" dirty="0">
                <a:solidFill>
                  <a:schemeClr val="bg1"/>
                </a:solidFill>
              </a:rPr>
              <a:t>Analizar hemicampos de OD frente al OI, usando valores de medida y su representación gráfica de esas medidas,</a:t>
            </a:r>
          </a:p>
          <a:p>
            <a:pPr lvl="0"/>
            <a:endParaRPr lang="es-ES_tradnl" sz="2800" b="1" dirty="0" smtClean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82" y="2011138"/>
            <a:ext cx="7136524" cy="47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46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2"/>
          <p:cNvSpPr txBox="1"/>
          <p:nvPr/>
        </p:nvSpPr>
        <p:spPr>
          <a:xfrm>
            <a:off x="739507" y="761734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s-ES_tradnl" sz="2800" b="1" dirty="0"/>
              <a:t/>
            </a:r>
            <a:br>
              <a:rPr lang="es-ES_tradnl" sz="2800" b="1" dirty="0"/>
            </a:br>
            <a:endParaRPr lang="es-ES_tradnl" sz="2800" b="1" dirty="0"/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OPHTHALMOLOGY </a:t>
            </a:r>
            <a:endParaRPr lang="es-ES_tradnl" sz="2800" b="1" dirty="0" smtClean="0">
              <a:solidFill>
                <a:schemeClr val="bg1"/>
              </a:solidFill>
            </a:endParaRPr>
          </a:p>
          <a:p>
            <a:pPr algn="ctr"/>
            <a:endParaRPr lang="es-ES_tradnl" sz="2800" b="1" dirty="0">
              <a:solidFill>
                <a:schemeClr val="bg1"/>
              </a:solidFill>
            </a:endParaRP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RADIOLOGY NUCLEAR MEDICINE MEDICAL </a:t>
            </a:r>
            <a:r>
              <a:rPr lang="es-ES_tradnl" sz="2800" b="1" dirty="0" smtClean="0">
                <a:solidFill>
                  <a:schemeClr val="bg1"/>
                </a:solidFill>
              </a:rPr>
              <a:t>IMAGING</a:t>
            </a:r>
          </a:p>
          <a:p>
            <a:pPr algn="ctr"/>
            <a:r>
              <a:rPr lang="es-ES_tradnl" sz="2800" b="1" dirty="0" smtClean="0">
                <a:solidFill>
                  <a:schemeClr val="bg1"/>
                </a:solidFill>
              </a:rPr>
              <a:t> </a:t>
            </a:r>
            <a:endParaRPr lang="es-ES_tradnl" sz="2800" b="1" dirty="0">
              <a:solidFill>
                <a:schemeClr val="bg1"/>
              </a:solidFill>
            </a:endParaRP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NEUROSCIENCES NEUROLOGY </a:t>
            </a:r>
            <a:endParaRPr lang="es-ES_tradnl" sz="2800" b="1" dirty="0" smtClean="0">
              <a:solidFill>
                <a:schemeClr val="bg1"/>
              </a:solidFill>
            </a:endParaRPr>
          </a:p>
          <a:p>
            <a:pPr algn="ctr"/>
            <a:endParaRPr lang="es-ES_tradnl" sz="2800" b="1" dirty="0">
              <a:solidFill>
                <a:schemeClr val="bg1"/>
              </a:solidFill>
            </a:endParaRP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MATHEMATICAL COMPUTATIONAL </a:t>
            </a:r>
            <a:r>
              <a:rPr lang="es-ES_tradnl" sz="2800" b="1" dirty="0" smtClean="0">
                <a:solidFill>
                  <a:schemeClr val="bg1"/>
                </a:solidFill>
              </a:rPr>
              <a:t>BIOLOGY</a:t>
            </a:r>
          </a:p>
          <a:p>
            <a:pPr algn="ctr"/>
            <a:r>
              <a:rPr lang="es-ES_tradnl" sz="2800" b="1" dirty="0" smtClean="0">
                <a:solidFill>
                  <a:schemeClr val="bg1"/>
                </a:solidFill>
              </a:rPr>
              <a:t> </a:t>
            </a:r>
            <a:endParaRPr lang="es-ES_tradnl" sz="2800" b="1" dirty="0">
              <a:solidFill>
                <a:schemeClr val="bg1"/>
              </a:solidFill>
            </a:endParaRP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SCIENCE TECHNOLOGY OTHER </a:t>
            </a:r>
            <a:r>
              <a:rPr lang="es-ES_tradnl" sz="2800" b="1" dirty="0" smtClean="0">
                <a:solidFill>
                  <a:schemeClr val="bg1"/>
                </a:solidFill>
              </a:rPr>
              <a:t>TOPICS</a:t>
            </a:r>
          </a:p>
          <a:p>
            <a:pPr algn="ctr"/>
            <a:r>
              <a:rPr lang="es-ES_tradnl" sz="2800" b="1" dirty="0" smtClean="0">
                <a:solidFill>
                  <a:schemeClr val="bg1"/>
                </a:solidFill>
              </a:rPr>
              <a:t> </a:t>
            </a:r>
            <a:endParaRPr lang="es-ES_tradnl" sz="2800" b="1" dirty="0">
              <a:solidFill>
                <a:schemeClr val="bg1"/>
              </a:solidFill>
            </a:endParaRPr>
          </a:p>
          <a:p>
            <a:r>
              <a:rPr lang="es-ES_tradnl" sz="2800" dirty="0"/>
              <a:t/>
            </a:r>
            <a:br>
              <a:rPr lang="es-ES_tradnl" sz="2800" dirty="0"/>
            </a:br>
            <a:endParaRPr lang="es-ES_tradnl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66222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3117</TotalTime>
  <Words>434</Words>
  <Application>Microsoft Macintosh PowerPoint</Application>
  <PresentationFormat>Panorámica</PresentationFormat>
  <Paragraphs>211</Paragraphs>
  <Slides>33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</vt:lpstr>
      <vt:lpstr>Corbel</vt:lpstr>
      <vt:lpstr>DejaVu Sans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ABRAMOFF</vt:lpstr>
      <vt:lpstr>BMO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BARELLA</vt:lpstr>
      <vt:lpstr>VIDOTTI</vt:lpstr>
      <vt:lpstr>VIDOTTI</vt:lpstr>
      <vt:lpstr>LEARNIG MACHINES AND GLAUCOMA</vt:lpstr>
      <vt:lpstr>OCT AND GLAUCOMA AND BMO</vt:lpstr>
      <vt:lpstr> REDES NEURONALES AND GLAUCOMA</vt:lpstr>
      <vt:lpstr>HACIA DÓNDE VA ?</vt:lpstr>
      <vt:lpstr>Presentación de PowerPoint</vt:lpstr>
      <vt:lpstr>Presentación de PowerPoint</vt:lpstr>
      <vt:lpstr>    Análisis    Análisis de resultados en población sana  Análisis de resultados en población glaucomatosa  Análisis de resultados en población con Alzheimer  </vt:lpstr>
      <vt:lpstr>Presentación de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Usuario de Microsoft Office</dc:creator>
  <dc:description/>
  <cp:lastModifiedBy>Usuario de Microsoft Office</cp:lastModifiedBy>
  <cp:revision>40</cp:revision>
  <cp:lastPrinted>2017-03-30T15:53:28Z</cp:lastPrinted>
  <dcterms:created xsi:type="dcterms:W3CDTF">2017-02-10T07:11:32Z</dcterms:created>
  <dcterms:modified xsi:type="dcterms:W3CDTF">2017-03-30T15:53:52Z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15.0030</vt:lpwstr>
  </property>
  <property fmtid="{D5CDD505-2E9C-101B-9397-08002B2CF9AE}" pid="3" name="HiddenSlides">
    <vt:i4>0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7</vt:i4>
  </property>
</Properties>
</file>